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1"/>
  </p:sldMasterIdLst>
  <p:notesMasterIdLst>
    <p:notesMasterId r:id="rId11"/>
  </p:notesMasterIdLst>
  <p:handoutMasterIdLst>
    <p:handoutMasterId r:id="rId12"/>
  </p:handoutMasterIdLst>
  <p:sldIdLst>
    <p:sldId id="445" r:id="rId2"/>
    <p:sldId id="446" r:id="rId3"/>
    <p:sldId id="447" r:id="rId4"/>
    <p:sldId id="819" r:id="rId5"/>
    <p:sldId id="448" r:id="rId6"/>
    <p:sldId id="821" r:id="rId7"/>
    <p:sldId id="449" r:id="rId8"/>
    <p:sldId id="820" r:id="rId9"/>
    <p:sldId id="439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819"/>
            <p14:sldId id="448"/>
            <p14:sldId id="821"/>
            <p14:sldId id="449"/>
            <p14:sldId id="820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27092"/>
    <a:srgbClr val="B1D254"/>
    <a:srgbClr val="2A6EA8"/>
    <a:srgbClr val="FFFFFF"/>
    <a:srgbClr val="FF6600"/>
    <a:srgbClr val="1A4669"/>
    <a:srgbClr val="C6D254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109" d="100"/>
          <a:sy n="109" d="100"/>
        </p:scale>
        <p:origin x="93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S3-220604, SA3#107e,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95e/Docs" TargetMode="External"/><Relationship Id="rId2" Type="http://schemas.openxmlformats.org/officeDocument/2006/relationships/hyperlink" Target="https://www.3gpp.org/ftp/tsg_sa/TSG_SA/TSGS_95E_Electronic_2022_03/Doc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95E_Electronic_2022_03/Docs/SP-220284.zip" TargetMode="External"/><Relationship Id="rId5" Type="http://schemas.openxmlformats.org/officeDocument/2006/relationships/hyperlink" Target="https://www.3gpp.org/ftp/tsg_sa/TSG_SA/TSGS_95E_Electronic_2022_03/Report" TargetMode="External"/><Relationship Id="rId4" Type="http://schemas.openxmlformats.org/officeDocument/2006/relationships/hyperlink" Target="https://www.3gpp.org/ftp/tsg_ct/TSG_CT/TSGC_95e/Docs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95E_Electronic_2022_03/Docs/SP-220199.zip" TargetMode="External"/><Relationship Id="rId13" Type="http://schemas.openxmlformats.org/officeDocument/2006/relationships/hyperlink" Target="https://www.3gpp.org/ftp/tsg_sa/TSG_SA/TSGS_95E_Electronic_2022_03/Docs/SP-220325.zip" TargetMode="External"/><Relationship Id="rId3" Type="http://schemas.openxmlformats.org/officeDocument/2006/relationships/hyperlink" Target="https://www.3gpp.org/ftp/tsg_sa/TSG_SA/TSGS_95E_Electronic_2022_03/Docs/SP-220193.zip" TargetMode="External"/><Relationship Id="rId7" Type="http://schemas.openxmlformats.org/officeDocument/2006/relationships/hyperlink" Target="https://www.3gpp.org/ftp/tsg_sa/TSG_SA/TSGS_95E_Electronic_2022_03/Docs/SP-220198.zip" TargetMode="External"/><Relationship Id="rId12" Type="http://schemas.openxmlformats.org/officeDocument/2006/relationships/hyperlink" Target="https://www.3gpp.org/ftp/tsg_sa/TSG_SA/TSGS_95E_Electronic_2022_03/Docs/SP-220274.zip" TargetMode="External"/><Relationship Id="rId2" Type="http://schemas.openxmlformats.org/officeDocument/2006/relationships/hyperlink" Target="https://www.3gpp.org/ftp/tsg_sa/TSG_SA/TSGS_95E_Electronic_2022_03/Docs/SP-220192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TSG_SA/TSGS_95E_Electronic_2022_03/Docs/SP-220197.zip" TargetMode="External"/><Relationship Id="rId11" Type="http://schemas.openxmlformats.org/officeDocument/2006/relationships/hyperlink" Target="https://www.3gpp.org/ftp/tsg_sa/TSG_SA/TSGS_95E_Electronic_2022_03/Docs/SP-220202.zip" TargetMode="External"/><Relationship Id="rId5" Type="http://schemas.openxmlformats.org/officeDocument/2006/relationships/hyperlink" Target="https://www.3gpp.org/ftp/tsg_sa/TSG_SA/TSGS_95E_Electronic_2022_03/Docs/SP-220196.zip" TargetMode="External"/><Relationship Id="rId10" Type="http://schemas.openxmlformats.org/officeDocument/2006/relationships/hyperlink" Target="https://www.3gpp.org/ftp/tsg_sa/TSG_SA/TSGS_95E_Electronic_2022_03/Docs/SP-220201.zip" TargetMode="External"/><Relationship Id="rId4" Type="http://schemas.openxmlformats.org/officeDocument/2006/relationships/hyperlink" Target="https://www.3gpp.org/ftp/tsg_sa/TSG_SA/TSGS_95E_Electronic_2022_03/Docs/SP-220195.zip" TargetMode="External"/><Relationship Id="rId9" Type="http://schemas.openxmlformats.org/officeDocument/2006/relationships/hyperlink" Target="https://www.3gpp.org/ftp/tsg_sa/TSG_SA/TSGS_95E_Electronic_2022_03/Docs/SP-220200.zip" TargetMode="External"/><Relationship Id="rId14" Type="http://schemas.openxmlformats.org/officeDocument/2006/relationships/hyperlink" Target="https://www.3gpp.org/ftp/tsg_sa/TSG_SA/TSGS_95E_Electronic_2022_03/Docs/SP-220327.zip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95E_Electronic_2022_03/Docs/SP-220349.zip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95E_Electronic_2022_03/Docs/SP-220346.zip" TargetMode="Externa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Report from SA#95-e on SA3 topics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Suresh Nair, </a:t>
            </a:r>
            <a:r>
              <a:rPr lang="en-US" altLang="en-US" sz="2000" dirty="0">
                <a:latin typeface="Arial" panose="020B0604020202020204" pitchFamily="34" charset="0"/>
              </a:rPr>
              <a:t>SA3 Chair, Nokia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41984"/>
            <a:ext cx="5120114" cy="16927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eaLnBrk="1" hangingPunct="1"/>
            <a:r>
              <a:rPr lang="en-US" dirty="0"/>
              <a:t>Outline</a:t>
            </a:r>
          </a:p>
        </p:txBody>
      </p:sp>
      <p:cxnSp>
        <p:nvCxnSpPr>
          <p:cNvPr id="7" name="Straight Arrow Connector 9">
            <a:extLst>
              <a:ext uri="{FF2B5EF4-FFF2-40B4-BE49-F238E27FC236}">
                <a16:creationId xmlns:a16="http://schemas.microsoft.com/office/drawing/2014/main" id="{E4A809D5-3600-46D4-A466-67F2349A5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5720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321" y="2575034"/>
            <a:ext cx="5120113" cy="3462228"/>
          </a:xfrm>
        </p:spPr>
        <p:txBody>
          <a:bodyPr vert="horz" lIns="91440" tIns="45720" rIns="91440" bIns="45720" rtlCol="0">
            <a:normAutofit/>
          </a:bodyPr>
          <a:lstStyle/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General information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Outcome of SA3 submissions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Approved related WID/SIDs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SA3 Exception Requests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Report on specific topics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LS to SA3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0" indent="0" eaLnBrk="1" hangingPunct="1">
              <a:buNone/>
            </a:pPr>
            <a:endParaRPr lang="en-US" sz="2400" dirty="0"/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u="sng" dirty="0"/>
              <a:t>Input</a:t>
            </a:r>
          </a:p>
          <a:p>
            <a:pPr lvl="1"/>
            <a:r>
              <a:rPr lang="en-GB" sz="2000" dirty="0"/>
              <a:t>The SA#95-e documents: </a:t>
            </a:r>
            <a:r>
              <a:rPr lang="en-US" sz="2000" u="sng" dirty="0">
                <a:hlinkClick r:id="rId2"/>
              </a:rPr>
              <a:t>https://www.3gpp.org/ftp/tsg_sa/TSG_SA/TSGS_95E_Electronic_2022_03/Docs</a:t>
            </a:r>
            <a:r>
              <a:rPr lang="en-US" sz="2000" u="sng" dirty="0"/>
              <a:t> </a:t>
            </a:r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RAN#95-e documents: </a:t>
            </a:r>
            <a:r>
              <a:rPr lang="sv-SE" sz="2000" dirty="0">
                <a:hlinkClick r:id="rId3"/>
              </a:rPr>
              <a:t>https://www.3gpp.org/ftp/TSG_RAN/TSG_RAN/TSGR_95e/Docs</a:t>
            </a:r>
            <a:r>
              <a:rPr lang="sv-SE" sz="2000" dirty="0"/>
              <a:t> </a:t>
            </a:r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CT#95-e documents: </a:t>
            </a:r>
            <a:r>
              <a:rPr lang="sv-SE" sz="2000" dirty="0">
                <a:hlinkClick r:id="rId4"/>
              </a:rPr>
              <a:t>https://www.3gpp.org/ftp/tsg_ct/TSG_CT/TSGC_95e/Docs</a:t>
            </a:r>
            <a:r>
              <a:rPr lang="sv-SE" sz="2000" dirty="0"/>
              <a:t> </a:t>
            </a:r>
            <a:endParaRPr lang="sv-S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235D6-695C-4AE1-8BD0-6DA98BE0EE8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1" y="1825625"/>
            <a:ext cx="5565741" cy="4351338"/>
          </a:xfrm>
        </p:spPr>
        <p:txBody>
          <a:bodyPr/>
          <a:lstStyle/>
          <a:p>
            <a:r>
              <a:rPr lang="sv-SE" sz="2400" u="sng" dirty="0"/>
              <a:t>Reports</a:t>
            </a:r>
          </a:p>
          <a:p>
            <a:pPr lvl="1"/>
            <a:r>
              <a:rPr lang="en-GB" sz="2000" dirty="0"/>
              <a:t>SA#95-e report: </a:t>
            </a:r>
            <a:r>
              <a:rPr lang="sv-SE" sz="2000" dirty="0">
                <a:hlinkClick r:id="rId5"/>
              </a:rPr>
              <a:t>https://www.3gpp.org/ftp/tsg_sa/TSG_SA/TSGS_95E_Electronic_2022_03/Report</a:t>
            </a:r>
            <a:r>
              <a:rPr lang="sv-SE" sz="2000" dirty="0"/>
              <a:t> </a:t>
            </a:r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6"/>
              </a:rPr>
              <a:t>SP-220284</a:t>
            </a:r>
            <a:r>
              <a:rPr lang="en-US" sz="1400" dirty="0"/>
              <a:t> </a:t>
            </a:r>
            <a:r>
              <a:rPr lang="en-US" sz="1600" dirty="0"/>
              <a:t> </a:t>
            </a:r>
            <a:r>
              <a:rPr lang="en-GB" sz="2000" dirty="0"/>
              <a:t>is SA3 status report to TSG SA.</a:t>
            </a:r>
            <a:endParaRPr lang="en-US" sz="2000" dirty="0"/>
          </a:p>
          <a:p>
            <a:pPr lvl="1"/>
            <a:endParaRPr lang="en-US" sz="2000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Outcome of SA3 submissions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All SA3-LI contributions were approved as submitted. </a:t>
            </a:r>
          </a:p>
          <a:p>
            <a:endParaRPr lang="en-US" sz="2400" dirty="0"/>
          </a:p>
          <a:p>
            <a:r>
              <a:rPr lang="en-US" sz="2400" dirty="0"/>
              <a:t>All SA3 contributions were approved except, 33.501 CRs on ‘Clarification on separate handling of N32-c and N32-f ‘ (S3-220392, S3-220393, S3-220394).</a:t>
            </a:r>
          </a:p>
          <a:p>
            <a:endParaRPr lang="en-US" sz="2400" dirty="0"/>
          </a:p>
          <a:p>
            <a:pPr lvl="1"/>
            <a:endParaRPr lang="en-GB" sz="2000" dirty="0"/>
          </a:p>
          <a:p>
            <a:pPr lvl="1"/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265998595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Approved SA3 WID/SIDs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FD78EE8-DA8C-4045-95BC-334A7AF293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2260001"/>
              </p:ext>
            </p:extLst>
          </p:nvPr>
        </p:nvGraphicFramePr>
        <p:xfrm>
          <a:off x="625032" y="1840375"/>
          <a:ext cx="9883815" cy="3481203"/>
        </p:xfrm>
        <a:graphic>
          <a:graphicData uri="http://schemas.openxmlformats.org/drawingml/2006/table">
            <a:tbl>
              <a:tblPr firstRow="1" firstCol="1" bandRow="1"/>
              <a:tblGrid>
                <a:gridCol w="1547191">
                  <a:extLst>
                    <a:ext uri="{9D8B030D-6E8A-4147-A177-3AD203B41FA5}">
                      <a16:colId xmlns:a16="http://schemas.microsoft.com/office/drawing/2014/main" val="2472405893"/>
                    </a:ext>
                  </a:extLst>
                </a:gridCol>
                <a:gridCol w="8336624">
                  <a:extLst>
                    <a:ext uri="{9D8B030D-6E8A-4147-A177-3AD203B41FA5}">
                      <a16:colId xmlns:a16="http://schemas.microsoft.com/office/drawing/2014/main" val="2489092361"/>
                    </a:ext>
                  </a:extLst>
                </a:gridCol>
              </a:tblGrid>
              <a:tr h="149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SP-220192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Security Assurance Specification (SCAS) for 5G Rel-17 Features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7393326"/>
                  </a:ext>
                </a:extLst>
              </a:tr>
              <a:tr h="1724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SP-220193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Security Aspects of Minimization of Service Interruption (MINT)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9610290"/>
                  </a:ext>
                </a:extLst>
              </a:tr>
              <a:tr h="1269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4"/>
                        </a:rPr>
                        <a:t>SP-220195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Revised SID on Standardising Automated Certificate Management in SBA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476140"/>
                  </a:ext>
                </a:extLst>
              </a:tr>
              <a:tr h="1366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5"/>
                        </a:rPr>
                        <a:t>SP-220196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Study on enhancement of AKMA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8602204"/>
                  </a:ext>
                </a:extLst>
              </a:tr>
              <a:tr h="2606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6"/>
                        </a:rPr>
                        <a:t>SP-220197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Security Assurance Specification for the Authentication and Key Management for Applications (AKMA) Anchor Function Function (AAnF)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6653503"/>
                  </a:ext>
                </a:extLst>
              </a:tr>
              <a:tr h="1269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7"/>
                        </a:rPr>
                        <a:t>SP-220198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Study of Security aspect of home network triggered primary authentication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795335"/>
                  </a:ext>
                </a:extLst>
              </a:tr>
              <a:tr h="1269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8"/>
                        </a:rPr>
                        <a:t>SP-220199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Study on security aspects of enablers for Network Automation for 5G - phase 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0339422"/>
                  </a:ext>
                </a:extLst>
              </a:tr>
              <a:tr h="1269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9"/>
                        </a:rPr>
                        <a:t>SP-220200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SCAS for split-gNB product classes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1996195"/>
                  </a:ext>
                </a:extLst>
              </a:tr>
              <a:tr h="1269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10"/>
                        </a:rPr>
                        <a:t>SP-220201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Study on Security Enhancement of support for Edge Computing — phase 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278031"/>
                  </a:ext>
                </a:extLst>
              </a:tr>
              <a:tr h="1828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11"/>
                        </a:rPr>
                        <a:t>SP-220202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Study on Security Aspects of Proximity Based Services in 5GS Phase 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203887"/>
                  </a:ext>
                </a:extLst>
              </a:tr>
              <a:tr h="1783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12"/>
                        </a:rPr>
                        <a:t>SP-220274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Study on enhancement of AKMA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4529978"/>
                  </a:ext>
                </a:extLst>
              </a:tr>
              <a:tr h="1789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13"/>
                        </a:rPr>
                        <a:t>SP-220325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Revised SID on Standardising Automated Certificate Management in SBA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086212"/>
                  </a:ext>
                </a:extLst>
              </a:tr>
              <a:tr h="1269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14"/>
                        </a:rPr>
                        <a:t>SP-220327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Study on AKMA Phase 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46604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603215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SA3 </a:t>
            </a:r>
            <a:r>
              <a:rPr lang="sv-SE" dirty="0" err="1"/>
              <a:t>Exception</a:t>
            </a:r>
            <a:r>
              <a:rPr lang="sv-SE" dirty="0"/>
              <a:t> </a:t>
            </a:r>
            <a:r>
              <a:rPr lang="sv-SE" dirty="0" err="1"/>
              <a:t>Requests</a:t>
            </a:r>
            <a:endParaRPr lang="sv-SE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Work Item Exception for 5G_ProSe Security Aspects was granted for 1 meeting cycle (</a:t>
            </a:r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2"/>
              </a:rPr>
              <a:t>SP-220349</a:t>
            </a:r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</a:rPr>
              <a:t>).</a:t>
            </a:r>
            <a:r>
              <a:rPr lang="en-US" sz="1600" dirty="0"/>
              <a:t> </a:t>
            </a:r>
            <a:endParaRPr lang="en-US" sz="2400" dirty="0"/>
          </a:p>
          <a:p>
            <a:pPr marL="457200" lvl="1" indent="0">
              <a:buNone/>
            </a:pPr>
            <a:endParaRPr lang="en-GB" sz="2000" dirty="0"/>
          </a:p>
          <a:p>
            <a:pPr lvl="1"/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377100639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Report on specific topics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85924F-3487-42AF-8272-688DE60B16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400" dirty="0"/>
          </a:p>
          <a:p>
            <a:r>
              <a:rPr lang="en-US" sz="2400" b="1" dirty="0">
                <a:solidFill>
                  <a:srgbClr val="0070C0"/>
                </a:solidFill>
              </a:rPr>
              <a:t>E-meeting participation accrues voting rights</a:t>
            </a:r>
            <a:endParaRPr lang="sv-SE" sz="2400" b="1" dirty="0">
              <a:solidFill>
                <a:srgbClr val="0070C0"/>
              </a:solidFill>
            </a:endParaRPr>
          </a:p>
          <a:p>
            <a:pPr lvl="1"/>
            <a:r>
              <a:rPr lang="en-US" sz="2000" dirty="0"/>
              <a:t>E-meeting participation now counts towards </a:t>
            </a:r>
            <a:r>
              <a:rPr lang="en-US" sz="2000" dirty="0" err="1"/>
              <a:t>accruel</a:t>
            </a:r>
            <a:r>
              <a:rPr lang="en-US" sz="2000" dirty="0"/>
              <a:t> and maintenance of voting rights. For more details about how the voting rights are acquired/lost, please refer to the working procedures.	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r>
              <a:rPr lang="en-US" sz="2400" b="1" dirty="0">
                <a:solidFill>
                  <a:srgbClr val="0070C0"/>
                </a:solidFill>
              </a:rPr>
              <a:t>F2F Meetings </a:t>
            </a:r>
          </a:p>
          <a:p>
            <a:pPr lvl="1"/>
            <a:r>
              <a:rPr lang="en-US" sz="2000" dirty="0"/>
              <a:t>SA3#107-bis meeting in June was not agreed for F2F. It will be an online e-meeting. F2F meetings start only with SA3#108, Goteborg (August 22-26, 2022)</a:t>
            </a:r>
          </a:p>
          <a:p>
            <a:pPr marL="0" indent="0">
              <a:buNone/>
            </a:pPr>
            <a:endParaRPr lang="sv-SE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13979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LSs to SA3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F748BC2F-C9DF-4D37-9580-928ADF77FC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4199E6C-2EE0-41CF-AA39-FD2CAABB5C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9778729"/>
              </p:ext>
            </p:extLst>
          </p:nvPr>
        </p:nvGraphicFramePr>
        <p:xfrm>
          <a:off x="1124465" y="2423317"/>
          <a:ext cx="8748584" cy="66465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553315">
                  <a:extLst>
                    <a:ext uri="{9D8B030D-6E8A-4147-A177-3AD203B41FA5}">
                      <a16:colId xmlns:a16="http://schemas.microsoft.com/office/drawing/2014/main" val="974468073"/>
                    </a:ext>
                  </a:extLst>
                </a:gridCol>
                <a:gridCol w="5195269">
                  <a:extLst>
                    <a:ext uri="{9D8B030D-6E8A-4147-A177-3AD203B41FA5}">
                      <a16:colId xmlns:a16="http://schemas.microsoft.com/office/drawing/2014/main" val="350693303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SP-220346</a:t>
                      </a:r>
                      <a:endParaRPr lang="en-US" sz="14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solidFill>
                            <a:srgbClr val="44546A"/>
                          </a:solidFill>
                          <a:effectLst/>
                          <a:latin typeface="Nokia Pure Text" panose="020B0504040602060303" pitchFamily="34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Reply LS to GSMA OPG on Further Operator Platform Group questions following SDO Workshop </a:t>
                      </a:r>
                      <a:r>
                        <a:rPr lang="en-GB" sz="1400" dirty="0">
                          <a:solidFill>
                            <a:srgbClr val="44546A"/>
                          </a:solidFill>
                          <a:effectLst/>
                          <a:latin typeface="Nokia Pure Text" panose="020B0504040602060303" pitchFamily="34" charset="0"/>
                          <a:ea typeface="Nokia Pure Text Light" panose="020B0304040602060303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solidFill>
                          <a:srgbClr val="44546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06674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00"/>
                        </a:spcAft>
                      </a:pPr>
                      <a:endParaRPr lang="en-US" sz="1400">
                        <a:solidFill>
                          <a:srgbClr val="44546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700"/>
                        </a:spcAft>
                      </a:pPr>
                      <a:endParaRPr lang="en-US" sz="1400" dirty="0">
                        <a:solidFill>
                          <a:srgbClr val="44546A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1472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59955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Suresh Nair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suresh.p.nair@nokia.com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+1 973 978 9038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94301D49-B92C-4755-AF23-C63A418E4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1943100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515</Words>
  <Application>Microsoft Office PowerPoint</Application>
  <PresentationFormat>Widescreen</PresentationFormat>
  <Paragraphs>77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Nokia Pure Text</vt:lpstr>
      <vt:lpstr>Times New Roman</vt:lpstr>
      <vt:lpstr>Office Theme</vt:lpstr>
      <vt:lpstr>Report from SA#95-e on SA3 topics</vt:lpstr>
      <vt:lpstr>Outline</vt:lpstr>
      <vt:lpstr>General information</vt:lpstr>
      <vt:lpstr>Outcome of SA3 submissions</vt:lpstr>
      <vt:lpstr>Approved SA3 WID/SIDs</vt:lpstr>
      <vt:lpstr>SA3 Exception Requests</vt:lpstr>
      <vt:lpstr>Report on specific topics</vt:lpstr>
      <vt:lpstr>LSs to SA3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2019-12-13T09:14:46Z</dcterms:created>
  <dcterms:modified xsi:type="dcterms:W3CDTF">2022-05-04T10:05:28Z</dcterms:modified>
</cp:coreProperties>
</file>